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7"/>
  </p:notesMasterIdLst>
  <p:sldIdLst>
    <p:sldId id="256" r:id="rId2"/>
    <p:sldId id="259" r:id="rId3"/>
    <p:sldId id="276" r:id="rId4"/>
    <p:sldId id="260" r:id="rId5"/>
    <p:sldId id="277" r:id="rId6"/>
    <p:sldId id="287" r:id="rId7"/>
    <p:sldId id="286" r:id="rId8"/>
    <p:sldId id="278" r:id="rId9"/>
    <p:sldId id="262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9" r:id="rId18"/>
    <p:sldId id="283" r:id="rId19"/>
    <p:sldId id="284" r:id="rId20"/>
    <p:sldId id="273" r:id="rId21"/>
    <p:sldId id="282" r:id="rId22"/>
    <p:sldId id="280" r:id="rId23"/>
    <p:sldId id="281" r:id="rId24"/>
    <p:sldId id="285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ima" initials="s" lastIdx="1" clrIdx="0">
    <p:extLst>
      <p:ext uri="{19B8F6BF-5375-455C-9EA6-DF929625EA0E}">
        <p15:presenceInfo xmlns:p15="http://schemas.microsoft.com/office/powerpoint/2012/main" userId="sev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82E"/>
    <a:srgbClr val="62B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7" autoAdjust="0"/>
    <p:restoredTop sz="85185" autoAdjust="0"/>
  </p:normalViewPr>
  <p:slideViewPr>
    <p:cSldViewPr snapToGrid="0">
      <p:cViewPr varScale="1">
        <p:scale>
          <a:sx n="61" d="100"/>
          <a:sy n="61" d="100"/>
        </p:scale>
        <p:origin x="11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CADEF-8C11-4785-945A-563A4BCB2A55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B1865-CDF0-4EC3-BE54-D7152FC51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B1865-CDF0-4EC3-BE54-D7152FC51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1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survei</a:t>
            </a:r>
            <a:r>
              <a:rPr lang="en-US" dirty="0" smtClean="0"/>
              <a:t> yang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konvensional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Survei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bergantung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BPS. </a:t>
            </a:r>
            <a:r>
              <a:rPr lang="en-US" baseline="0" dirty="0" err="1" smtClean="0"/>
              <a:t>Pernah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terkendala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tahun</a:t>
            </a:r>
            <a:r>
              <a:rPr lang="en-US" baseline="0" dirty="0" smtClean="0"/>
              <a:t> 2014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susah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rekomendasi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B1865-CDF0-4EC3-BE54-D7152FC51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Menggantikan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konvensional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pemerintah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pemerintah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suvei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lapangan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B1865-CDF0-4EC3-BE54-D7152FC513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F396BF-2187-4C06-9D41-E67C5401F127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75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66E07-D1DA-4D2C-B5ED-354DD22B820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2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D42A9A-FBC5-4146-8ECE-EB39933DFBB5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8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2396E6-CE4C-406D-9008-19C57B61E09E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5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6432-6634-4688-BB09-890FC80C621E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8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C165E-D37A-4449-A36D-F931DB29E4A5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35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DDAFF-ED90-442D-ABE8-FCB16330ECA5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4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E180B-2EB6-4EF5-81C4-8D3F897F2958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25283-293A-47FE-9221-185A41EB6676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91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A721-052A-4374-A78C-D40A4E0CBBF7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D2183F-D76D-41F9-87B6-3F11404DED58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4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 smtClean="0"/>
              <a:t>Rancang</a:t>
            </a:r>
            <a:r>
              <a:rPr lang="en-US" sz="3200" dirty="0" smtClean="0"/>
              <a:t> </a:t>
            </a:r>
            <a:r>
              <a:rPr lang="en-US" sz="3200" dirty="0" err="1" smtClean="0"/>
              <a:t>Bangun</a:t>
            </a:r>
            <a:r>
              <a:rPr lang="en-US" sz="3200" dirty="0" smtClean="0"/>
              <a:t> </a:t>
            </a:r>
            <a:r>
              <a:rPr lang="en-US" sz="3200" dirty="0" err="1" smtClean="0"/>
              <a:t>Aplikasi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Pemetaan</a:t>
            </a:r>
            <a:r>
              <a:rPr lang="en-US" sz="3200" dirty="0" smtClean="0"/>
              <a:t> Tingkat </a:t>
            </a:r>
            <a:r>
              <a:rPr lang="en-US" sz="3200" dirty="0" err="1" smtClean="0"/>
              <a:t>Kemiskinan</a:t>
            </a:r>
            <a:r>
              <a:rPr lang="en-US" sz="3200" dirty="0" smtClean="0"/>
              <a:t> </a:t>
            </a:r>
            <a:r>
              <a:rPr lang="en-US" sz="3200" dirty="0" err="1" smtClean="0"/>
              <a:t>Masyarakat</a:t>
            </a:r>
            <a:r>
              <a:rPr lang="en-US" sz="3200" dirty="0" smtClean="0"/>
              <a:t> </a:t>
            </a:r>
            <a:r>
              <a:rPr lang="en-US" sz="3200" dirty="0" err="1" smtClean="0"/>
              <a:t>Berbasis</a:t>
            </a:r>
            <a:r>
              <a:rPr lang="en-US" sz="3200" dirty="0" smtClean="0"/>
              <a:t> </a:t>
            </a:r>
            <a:r>
              <a:rPr lang="en-US" sz="3200" dirty="0" err="1" smtClean="0"/>
              <a:t>Perangkat</a:t>
            </a:r>
            <a:r>
              <a:rPr lang="en-US" sz="3200" dirty="0" smtClean="0"/>
              <a:t> </a:t>
            </a:r>
            <a:r>
              <a:rPr lang="en-US" sz="3200" dirty="0" err="1" smtClean="0"/>
              <a:t>Bergerak</a:t>
            </a:r>
            <a:endParaRPr lang="en-US" sz="3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FC7F-21CF-4E29-A99D-3540C9A8A7B9}" type="datetime2">
              <a:rPr lang="id-ID" smtClean="0">
                <a:solidFill>
                  <a:schemeClr val="bg1"/>
                </a:solidFill>
              </a:rPr>
              <a:t>Selasa, 28 Juni 2016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Tugas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Akhir</a:t>
            </a:r>
            <a:r>
              <a:rPr lang="en-US" dirty="0" smtClean="0">
                <a:solidFill>
                  <a:schemeClr val="bg1"/>
                </a:solidFill>
              </a:rPr>
              <a:t> – KI141502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643797"/>
            <a:ext cx="1292789" cy="83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475166"/>
            <a:ext cx="1197555" cy="10015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1" y="3153522"/>
            <a:ext cx="11083489" cy="163387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81191" y="2495444"/>
            <a:ext cx="11083489" cy="494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Oleh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: Risky </a:t>
            </a:r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Dwi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Setiyawan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152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Penilaian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2B17-2010-4346-BEC9-FDF2835536A2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2336800"/>
            <a:ext cx="3434622" cy="3615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Jenis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Kelamin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Kepala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Tangga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Umur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Kepala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Tangga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saat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Pendataan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Pendidikan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Kepala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Tangga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Lapangan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Usaha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Kepala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Tangga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Status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penguasaan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bangunan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tempat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tinggal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Jenis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Atap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Terluas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Jenis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Dinding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Terluas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59500" y="2336800"/>
            <a:ext cx="3434622" cy="3615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Jenis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Lantai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Sumber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air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minum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Sumber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penerangan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utama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Bahan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bakar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utama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memasak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Fasilitas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tempat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buang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air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besar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Tempat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pembuangan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akhir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tinja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Keluarga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Penilaian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05951" y="6035649"/>
            <a:ext cx="2844799" cy="365125"/>
          </a:xfrm>
        </p:spPr>
        <p:txBody>
          <a:bodyPr/>
          <a:lstStyle/>
          <a:p>
            <a:fld id="{FB7B4693-34DB-49DE-8508-D0B3360FE418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2416312"/>
            <a:ext cx="3434622" cy="353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Umur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Kepala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Rumah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Tangga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saat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Pendataan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Pendidikan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Kepala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Rumah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Tangga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Lapangan</a:t>
            </a:r>
            <a:r>
              <a:rPr lang="en-US" dirty="0">
                <a:solidFill>
                  <a:srgbClr val="FF0000"/>
                </a:solidFill>
              </a:rPr>
              <a:t> Usaha </a:t>
            </a:r>
            <a:r>
              <a:rPr lang="en-US" dirty="0" err="1">
                <a:solidFill>
                  <a:srgbClr val="FF0000"/>
                </a:solidFill>
              </a:rPr>
              <a:t>Kepala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Rumah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Tangga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 smtClean="0"/>
              <a:t>Keluarga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49610" y="2416311"/>
            <a:ext cx="4200337" cy="3535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Status </a:t>
            </a:r>
            <a:r>
              <a:rPr lang="en-US" dirty="0" err="1"/>
              <a:t>penguasaan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Atap</a:t>
            </a:r>
            <a:r>
              <a:rPr lang="en-US" dirty="0"/>
              <a:t> </a:t>
            </a:r>
            <a:r>
              <a:rPr lang="en-US" dirty="0" err="1"/>
              <a:t>Terluas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Dinding</a:t>
            </a:r>
            <a:r>
              <a:rPr lang="en-US" dirty="0"/>
              <a:t> </a:t>
            </a:r>
            <a:r>
              <a:rPr lang="en-US" dirty="0" err="1"/>
              <a:t>Terluas</a:t>
            </a:r>
            <a:endParaRPr lang="en-US" dirty="0"/>
          </a:p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/>
              <a:t>Lantai</a:t>
            </a:r>
            <a:endParaRPr lang="en-US" dirty="0"/>
          </a:p>
          <a:p>
            <a:r>
              <a:rPr lang="en-US" dirty="0" err="1"/>
              <a:t>Sumber</a:t>
            </a:r>
            <a:r>
              <a:rPr lang="en-US" dirty="0"/>
              <a:t> air </a:t>
            </a:r>
            <a:r>
              <a:rPr lang="en-US" dirty="0" err="1"/>
              <a:t>minum</a:t>
            </a:r>
            <a:endParaRPr lang="en-US" dirty="0"/>
          </a:p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penerangan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US" dirty="0"/>
          </a:p>
          <a:p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memasak</a:t>
            </a:r>
            <a:endParaRPr lang="en-US" dirty="0"/>
          </a:p>
          <a:p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buang</a:t>
            </a:r>
            <a:r>
              <a:rPr lang="en-US" dirty="0"/>
              <a:t> air </a:t>
            </a:r>
            <a:r>
              <a:rPr lang="en-US" dirty="0" err="1"/>
              <a:t>besar</a:t>
            </a:r>
            <a:endParaRPr lang="en-US" dirty="0"/>
          </a:p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pembuangan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 smtClean="0"/>
              <a:t>tinja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86289" y="1857511"/>
            <a:ext cx="25654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4222" y="1857511"/>
            <a:ext cx="25654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INFRASTRUKTUR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Umur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Kepala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Rumah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Tangga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saat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Pendataan</a:t>
            </a:r>
            <a:endParaRPr lang="en-US" dirty="0">
              <a:solidFill>
                <a:srgbClr val="00B050"/>
              </a:solidFill>
            </a:endParaRPr>
          </a:p>
          <a:p>
            <a:pPr marL="225425" indent="55563">
              <a:buNone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Umur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 =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Umur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Usia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Produktif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Pendidikan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Kepala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Rumah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Tangga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280988">
              <a:buNone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Kode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pendidikan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di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balik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Lapangan</a:t>
            </a:r>
            <a:r>
              <a:rPr lang="en-US" dirty="0">
                <a:solidFill>
                  <a:srgbClr val="FF0000"/>
                </a:solidFill>
              </a:rPr>
              <a:t> Usaha </a:t>
            </a:r>
            <a:r>
              <a:rPr lang="en-US" dirty="0" err="1">
                <a:solidFill>
                  <a:srgbClr val="FF0000"/>
                </a:solidFill>
              </a:rPr>
              <a:t>Kepala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Rumah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Tangga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280988">
              <a:buNone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Menggunakan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Gaji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indent="280988">
              <a:buNone/>
            </a:pP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Kemudian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di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koversi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menjadi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Tanggungan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dimana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tanggungan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= (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Jumlah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Keluarga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Gaji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) * 100000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F592-3B33-4BC4-8528-22C1039309D7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5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Pembobotan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605951" y="6022397"/>
            <a:ext cx="2844799" cy="365125"/>
          </a:xfrm>
        </p:spPr>
        <p:txBody>
          <a:bodyPr/>
          <a:lstStyle/>
          <a:p>
            <a:fld id="{66B372CE-97B4-49E5-BD4D-2053090A3E1F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558300" y="6022397"/>
            <a:ext cx="1052508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2336800"/>
            <a:ext cx="3434622" cy="3188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Jenis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Kelamin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Kepala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Umur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Kepala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Pendataan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Pendidikan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Kepala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Lapangan</a:t>
            </a:r>
            <a:r>
              <a:rPr lang="en-US" dirty="0">
                <a:solidFill>
                  <a:schemeClr val="tx1"/>
                </a:solidFill>
              </a:rPr>
              <a:t> Usaha </a:t>
            </a:r>
            <a:r>
              <a:rPr lang="en-US" dirty="0" err="1">
                <a:solidFill>
                  <a:schemeClr val="tx1"/>
                </a:solidFill>
              </a:rPr>
              <a:t>Kepala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Tangga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GAJI</a:t>
            </a:r>
          </a:p>
          <a:p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Keluarga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49610" y="2336800"/>
            <a:ext cx="4734289" cy="3188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Status </a:t>
            </a:r>
            <a:r>
              <a:rPr lang="en-US" sz="1900" dirty="0" err="1">
                <a:solidFill>
                  <a:schemeClr val="tx1"/>
                </a:solidFill>
              </a:rPr>
              <a:t>penguasaan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bangunan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tinggal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Jenis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Atap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Terluas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Jenis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Dinding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Terluas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 smtClean="0">
                <a:solidFill>
                  <a:schemeClr val="tx1"/>
                </a:solidFill>
              </a:rPr>
              <a:t>Jenis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Lantai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Sumber</a:t>
            </a:r>
            <a:r>
              <a:rPr lang="en-US" sz="1900" dirty="0">
                <a:solidFill>
                  <a:schemeClr val="tx1"/>
                </a:solidFill>
              </a:rPr>
              <a:t> air </a:t>
            </a:r>
            <a:r>
              <a:rPr lang="en-US" sz="1900" dirty="0" err="1">
                <a:solidFill>
                  <a:schemeClr val="tx1"/>
                </a:solidFill>
              </a:rPr>
              <a:t>minum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Sumber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penerangan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utama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Bahan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bakar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utama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untuk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memasak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Fasilitas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buang</a:t>
            </a:r>
            <a:r>
              <a:rPr lang="en-US" sz="1900" dirty="0">
                <a:solidFill>
                  <a:schemeClr val="tx1"/>
                </a:solidFill>
              </a:rPr>
              <a:t> air </a:t>
            </a:r>
            <a:r>
              <a:rPr lang="en-US" sz="1900" dirty="0" err="1">
                <a:solidFill>
                  <a:schemeClr val="tx1"/>
                </a:solidFill>
              </a:rPr>
              <a:t>besar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pembuangan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akhir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tinja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20328" y="1857026"/>
            <a:ext cx="2633920" cy="365541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SDM </a:t>
            </a:r>
            <a:r>
              <a:rPr lang="en-US" b="1" dirty="0" smtClean="0">
                <a:solidFill>
                  <a:srgbClr val="7030A0"/>
                </a:solidFill>
              </a:rPr>
              <a:t>(0.75)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8402" y="1857027"/>
            <a:ext cx="2812648" cy="36554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INFRASTRUKTUR </a:t>
            </a:r>
            <a:r>
              <a:rPr lang="en-US" b="1" dirty="0" smtClean="0">
                <a:solidFill>
                  <a:srgbClr val="7030A0"/>
                </a:solidFill>
              </a:rPr>
              <a:t>(0.25)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1" y="2336800"/>
            <a:ext cx="876300" cy="3188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0.040</a:t>
            </a:r>
          </a:p>
          <a:p>
            <a:pPr marL="0" indent="0">
              <a:buNone/>
            </a:pPr>
            <a:endParaRPr lang="en-US" sz="1600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0.084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0.241</a:t>
            </a:r>
          </a:p>
          <a:p>
            <a:pPr marL="0" indent="0">
              <a:buNone/>
            </a:pPr>
            <a:endParaRPr lang="en-US" sz="1200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0.490</a:t>
            </a:r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0.145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708908" y="2336800"/>
            <a:ext cx="876300" cy="3188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0.250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0.134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0.044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0.028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0.038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0.157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0.071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0.182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0.096</a:t>
            </a:r>
            <a:endParaRPr lang="en-US" sz="1500" b="1" dirty="0">
              <a:solidFill>
                <a:srgbClr val="7030A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43791" y="5525045"/>
            <a:ext cx="81560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5178" y="5577897"/>
            <a:ext cx="4044221" cy="4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 smtClean="0">
                <a:solidFill>
                  <a:srgbClr val="7030A0"/>
                </a:solidFill>
              </a:rPr>
              <a:t>Total		 			1.00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5637" y="5577897"/>
            <a:ext cx="4044221" cy="4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 smtClean="0">
                <a:solidFill>
                  <a:srgbClr val="7030A0"/>
                </a:solidFill>
              </a:rPr>
              <a:t>Total		 			1.00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0450750" y="5576240"/>
            <a:ext cx="81560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30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err="1" smtClean="0"/>
              <a:t>Perhitungan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595A-8346-4EE2-89FA-DA93F51336B2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1678" y="2721117"/>
            <a:ext cx="3434622" cy="246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</a:rPr>
              <a:t>Jenis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Kelamin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Kepala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Rumah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Tangga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Umur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Kepala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Rumah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Tangga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Pendataan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Pendidikan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Kepala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Rumah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Tangga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Lapangan</a:t>
            </a:r>
            <a:r>
              <a:rPr lang="en-US" sz="1600" dirty="0">
                <a:solidFill>
                  <a:schemeClr val="tx1"/>
                </a:solidFill>
              </a:rPr>
              <a:t> Usaha </a:t>
            </a:r>
            <a:r>
              <a:rPr lang="en-US" sz="1600" dirty="0" err="1">
                <a:solidFill>
                  <a:schemeClr val="tx1"/>
                </a:solidFill>
              </a:rPr>
              <a:t>Kepala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Rumah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Tangga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1600" b="1" dirty="0" smtClean="0">
                <a:solidFill>
                  <a:srgbClr val="FF0000"/>
                </a:solidFill>
              </a:rPr>
              <a:t>GAJI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Jumlah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Keluarga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84701" y="2721117"/>
            <a:ext cx="876300" cy="2460487"/>
          </a:xfrm>
          <a:prstGeom prst="rect">
            <a:avLst/>
          </a:prstGeom>
          <a:ln>
            <a:solidFill>
              <a:srgbClr val="0B082E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0.040</a:t>
            </a:r>
          </a:p>
          <a:p>
            <a:pPr marL="0" indent="0" algn="ctr">
              <a:buNone/>
            </a:pPr>
            <a:endParaRPr lang="en-US" sz="16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0.084</a:t>
            </a:r>
          </a:p>
          <a:p>
            <a:pPr marL="0" indent="0" algn="ctr">
              <a:buNone/>
            </a:pPr>
            <a:endParaRPr lang="en-US" sz="14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0.241</a:t>
            </a:r>
          </a:p>
          <a:p>
            <a:pPr marL="0" indent="0" algn="ctr">
              <a:buNone/>
            </a:pPr>
            <a:endParaRPr lang="en-US" sz="12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0.490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0.145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6289" y="1979434"/>
            <a:ext cx="25654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Variabel</a:t>
            </a:r>
            <a:r>
              <a:rPr lang="en-US" dirty="0" smtClean="0">
                <a:solidFill>
                  <a:schemeClr val="tx1"/>
                </a:solidFill>
              </a:rPr>
              <a:t> SDM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4701" y="1979434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Bobot</a:t>
            </a:r>
            <a:r>
              <a:rPr lang="en-US" dirty="0" smtClean="0">
                <a:solidFill>
                  <a:schemeClr val="tx1"/>
                </a:solidFill>
              </a:rPr>
              <a:t> (X)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82089" y="2721117"/>
            <a:ext cx="876300" cy="2460488"/>
          </a:xfrm>
          <a:prstGeom prst="rect">
            <a:avLst/>
          </a:prstGeom>
          <a:ln>
            <a:solidFill>
              <a:srgbClr val="0B082E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a</a:t>
            </a:r>
          </a:p>
          <a:p>
            <a:pPr marL="0" indent="0" algn="ctr">
              <a:buNone/>
            </a:pPr>
            <a:endParaRPr lang="en-US" sz="16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b</a:t>
            </a:r>
          </a:p>
          <a:p>
            <a:pPr marL="0" indent="0" algn="ctr">
              <a:buNone/>
            </a:pPr>
            <a:endParaRPr lang="en-US" sz="14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c</a:t>
            </a:r>
          </a:p>
          <a:p>
            <a:pPr marL="0" indent="0" algn="ctr">
              <a:buNone/>
            </a:pPr>
            <a:endParaRPr lang="en-US" sz="12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d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2089" y="1979434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Survey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61001" y="3837330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X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68278" y="3837330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=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779477" y="2721117"/>
            <a:ext cx="876300" cy="2460488"/>
          </a:xfrm>
          <a:prstGeom prst="rect">
            <a:avLst/>
          </a:prstGeom>
          <a:ln>
            <a:solidFill>
              <a:srgbClr val="0B082E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a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16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400" b="1" dirty="0" err="1">
                <a:solidFill>
                  <a:srgbClr val="7030A0"/>
                </a:solidFill>
              </a:rPr>
              <a:t>b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14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400" b="1" dirty="0" err="1">
                <a:solidFill>
                  <a:srgbClr val="7030A0"/>
                </a:solidFill>
              </a:rPr>
              <a:t>c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12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400" b="1" dirty="0" err="1">
                <a:solidFill>
                  <a:srgbClr val="7030A0"/>
                </a:solidFill>
              </a:rPr>
              <a:t>d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400" b="1" dirty="0" err="1">
                <a:solidFill>
                  <a:srgbClr val="7030A0"/>
                </a:solidFill>
              </a:rPr>
              <a:t>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9477" y="1979434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95738" y="5218716"/>
                <a:ext cx="3352799" cy="444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b="1" dirty="0" smtClean="0">
                    <a:solidFill>
                      <a:srgbClr val="7030A0"/>
                    </a:solidFill>
                  </a:rPr>
                  <a:t>Total	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p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38" y="5218716"/>
                <a:ext cx="3352799" cy="444500"/>
              </a:xfrm>
              <a:prstGeom prst="rect">
                <a:avLst/>
              </a:prstGeom>
              <a:blipFill rotWithShape="0">
                <a:blip r:embed="rId2"/>
                <a:stretch>
                  <a:fillRect t="-139726" r="-3636" b="-20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92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Perhitungan</a:t>
            </a:r>
            <a:r>
              <a:rPr lang="en-US" sz="1600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AACD-4D9F-4680-8B53-A315845788BD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2451098"/>
            <a:ext cx="4734289" cy="32075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Status </a:t>
            </a:r>
            <a:r>
              <a:rPr lang="en-US" sz="1900" dirty="0" err="1">
                <a:solidFill>
                  <a:schemeClr val="tx1"/>
                </a:solidFill>
              </a:rPr>
              <a:t>penguasaan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bangunan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tinggal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Jenis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Atap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Terluas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Jenis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Dinding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Terluas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 smtClean="0">
                <a:solidFill>
                  <a:schemeClr val="tx1"/>
                </a:solidFill>
              </a:rPr>
              <a:t>Jenis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Lantai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Sumber</a:t>
            </a:r>
            <a:r>
              <a:rPr lang="en-US" sz="1900" dirty="0">
                <a:solidFill>
                  <a:schemeClr val="tx1"/>
                </a:solidFill>
              </a:rPr>
              <a:t> air </a:t>
            </a:r>
            <a:r>
              <a:rPr lang="en-US" sz="1900" dirty="0" err="1">
                <a:solidFill>
                  <a:schemeClr val="tx1"/>
                </a:solidFill>
              </a:rPr>
              <a:t>minum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Sumber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penerangan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utama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Bahan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bakar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utama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untuk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memasak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Fasilitas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buang</a:t>
            </a:r>
            <a:r>
              <a:rPr lang="en-US" sz="1900" dirty="0">
                <a:solidFill>
                  <a:schemeClr val="tx1"/>
                </a:solidFill>
              </a:rPr>
              <a:t> air </a:t>
            </a:r>
            <a:r>
              <a:rPr lang="en-US" sz="1900" dirty="0" err="1">
                <a:solidFill>
                  <a:schemeClr val="tx1"/>
                </a:solidFill>
              </a:rPr>
              <a:t>besar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err="1">
                <a:solidFill>
                  <a:schemeClr val="tx1"/>
                </a:solidFill>
              </a:rPr>
              <a:t>Tempat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pembuangan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akhir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tinja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37480" y="2464349"/>
            <a:ext cx="876300" cy="32075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0.250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0.134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0.044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0.028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0.038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0.157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0.071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0.182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0.096</a:t>
            </a:r>
            <a:endParaRPr lang="en-US" sz="15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6045" y="1860159"/>
            <a:ext cx="25654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Variabel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Infrastruktur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5062" y="1860159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Bobot</a:t>
            </a:r>
            <a:r>
              <a:rPr lang="en-US" dirty="0" smtClean="0">
                <a:solidFill>
                  <a:schemeClr val="tx1"/>
                </a:solidFill>
              </a:rPr>
              <a:t> (X)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28316" y="1860159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Survey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39838" y="1860159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81606" y="3567310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X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8883" y="3567310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=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22473" y="2464349"/>
            <a:ext cx="876300" cy="32075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f</a:t>
            </a:r>
          </a:p>
          <a:p>
            <a:pPr marL="0" indent="0" algn="ctr">
              <a:buNone/>
            </a:pPr>
            <a:r>
              <a:rPr lang="en-US" sz="1500" b="1" dirty="0">
                <a:solidFill>
                  <a:srgbClr val="7030A0"/>
                </a:solidFill>
              </a:rPr>
              <a:t>g</a:t>
            </a:r>
            <a:endParaRPr lang="en-US" sz="15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h</a:t>
            </a: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i</a:t>
            </a:r>
            <a:endParaRPr lang="en-US" sz="15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j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k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l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m</a:t>
            </a: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n</a:t>
            </a:r>
            <a:endParaRPr lang="en-US" sz="1500" b="1" dirty="0">
              <a:solidFill>
                <a:srgbClr val="7030A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033970" y="2464349"/>
            <a:ext cx="876300" cy="32075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 smtClean="0">
                <a:solidFill>
                  <a:srgbClr val="7030A0"/>
                </a:solidFill>
              </a:rPr>
              <a:t>f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g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h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X</a:t>
            </a:r>
            <a:r>
              <a:rPr lang="en-US" sz="1200" b="1" dirty="0">
                <a:solidFill>
                  <a:srgbClr val="7030A0"/>
                </a:solidFill>
              </a:rPr>
              <a:t>i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j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k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smtClean="0">
                <a:solidFill>
                  <a:srgbClr val="7030A0"/>
                </a:solidFill>
              </a:rPr>
              <a:t>X</a:t>
            </a:r>
            <a:r>
              <a:rPr lang="en-US" sz="1200" b="1" dirty="0">
                <a:solidFill>
                  <a:srgbClr val="7030A0"/>
                </a:solidFill>
              </a:rPr>
              <a:t>l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m</a:t>
            </a:r>
            <a:endParaRPr lang="en-US" sz="15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500" b="1" dirty="0" err="1" smtClean="0">
                <a:solidFill>
                  <a:srgbClr val="7030A0"/>
                </a:solidFill>
              </a:rPr>
              <a:t>X</a:t>
            </a:r>
            <a:r>
              <a:rPr lang="en-US" sz="1200" b="1" dirty="0" err="1">
                <a:solidFill>
                  <a:srgbClr val="7030A0"/>
                </a:solidFill>
              </a:rPr>
              <a:t>n</a:t>
            </a:r>
            <a:endParaRPr lang="en-US" sz="15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34613" y="5671929"/>
                <a:ext cx="3354739" cy="444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b="1" dirty="0" smtClean="0">
                    <a:solidFill>
                      <a:srgbClr val="7030A0"/>
                    </a:solidFill>
                  </a:rPr>
                  <a:t>Total 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nary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13" y="5671929"/>
                <a:ext cx="3354739" cy="444500"/>
              </a:xfrm>
              <a:prstGeom prst="rect">
                <a:avLst/>
              </a:prstGeom>
              <a:blipFill rotWithShape="0">
                <a:blip r:embed="rId2"/>
                <a:stretch>
                  <a:fillRect t="-141096" r="-4182" b="-201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6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Perhitungan</a:t>
            </a:r>
            <a:r>
              <a:rPr lang="en-US" sz="1600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66DC-249A-46DA-A16A-9037230DE7F0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3604" y="1873414"/>
            <a:ext cx="25654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Variabel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5306" y="1873414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Bobot</a:t>
            </a:r>
            <a:r>
              <a:rPr lang="en-US" dirty="0" smtClean="0">
                <a:solidFill>
                  <a:schemeClr val="tx1"/>
                </a:solidFill>
              </a:rPr>
              <a:t> (X)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02694" y="1873414"/>
            <a:ext cx="1284106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Sub. </a:t>
            </a:r>
            <a:r>
              <a:rPr lang="en-US" dirty="0" err="1" smtClean="0">
                <a:solidFill>
                  <a:schemeClr val="tx1"/>
                </a:solidFill>
              </a:rPr>
              <a:t>Variabel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10976" y="2729394"/>
            <a:ext cx="876300" cy="14605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 smtClean="0">
                <a:solidFill>
                  <a:srgbClr val="7030A0"/>
                </a:solidFill>
              </a:rPr>
              <a:t>0.75</a:t>
            </a:r>
          </a:p>
          <a:p>
            <a:pPr marL="0" indent="0" algn="ctr">
              <a:buNone/>
            </a:pPr>
            <a:endParaRPr lang="en-US" sz="19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900" b="1" dirty="0" smtClean="0">
                <a:solidFill>
                  <a:srgbClr val="7030A0"/>
                </a:solidFill>
              </a:rPr>
              <a:t>0.25</a:t>
            </a:r>
            <a:endParaRPr lang="en-US" sz="1900" b="1" dirty="0">
              <a:solidFill>
                <a:srgbClr val="7030A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06597" y="2729394"/>
            <a:ext cx="876300" cy="14605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600" b="1" dirty="0" err="1" smtClean="0">
                <a:solidFill>
                  <a:srgbClr val="7030A0"/>
                </a:solidFill>
              </a:rPr>
              <a:t>p</a:t>
            </a:r>
            <a:endParaRPr lang="en-US" sz="18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7030A0"/>
                </a:solidFill>
              </a:rPr>
              <a:t>X</a:t>
            </a:r>
            <a:r>
              <a:rPr lang="en-US" sz="1600" b="1" dirty="0" err="1">
                <a:solidFill>
                  <a:srgbClr val="7030A0"/>
                </a:solidFill>
              </a:rPr>
              <a:t>q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3102" y="1873414"/>
            <a:ext cx="876300" cy="558800"/>
          </a:xfrm>
          <a:prstGeom prst="rect">
            <a:avLst/>
          </a:prstGeom>
          <a:noFill/>
          <a:ln>
            <a:solidFill>
              <a:srgbClr val="0B0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86392" y="3180245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X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82014" y="3180245"/>
            <a:ext cx="721088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=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303102" y="2729393"/>
            <a:ext cx="876300" cy="14605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 smtClean="0">
                <a:solidFill>
                  <a:srgbClr val="7030A0"/>
                </a:solidFill>
              </a:rPr>
              <a:t>Xy</a:t>
            </a:r>
            <a:endParaRPr lang="en-US" sz="1900" b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19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1800" b="1" dirty="0" err="1" smtClean="0">
                <a:solidFill>
                  <a:srgbClr val="7030A0"/>
                </a:solidFill>
              </a:rPr>
              <a:t>Xz</a:t>
            </a:r>
            <a:endParaRPr lang="en-US" sz="1900" b="1" dirty="0">
              <a:solidFill>
                <a:srgbClr val="7030A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623604" y="2729393"/>
            <a:ext cx="2565399" cy="14605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b="1" dirty="0" smtClean="0">
                <a:solidFill>
                  <a:schemeClr val="tx1"/>
                </a:solidFill>
              </a:rPr>
              <a:t>SDM</a:t>
            </a:r>
          </a:p>
          <a:p>
            <a:pPr algn="just"/>
            <a:endParaRPr lang="en-US" sz="1900" b="1" dirty="0">
              <a:solidFill>
                <a:schemeClr val="tx1"/>
              </a:solidFill>
            </a:endParaRPr>
          </a:p>
          <a:p>
            <a:pPr algn="just"/>
            <a:r>
              <a:rPr lang="en-US" sz="1900" b="1" dirty="0" err="1" smtClean="0">
                <a:solidFill>
                  <a:schemeClr val="tx1"/>
                </a:solidFill>
              </a:rPr>
              <a:t>Infrastruktur</a:t>
            </a:r>
            <a:endParaRPr lang="en-US" sz="19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06596" y="4487075"/>
                <a:ext cx="2572805" cy="444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800" b="1" dirty="0" smtClean="0">
                    <a:solidFill>
                      <a:srgbClr val="7030A0"/>
                    </a:solidFill>
                  </a:rPr>
                  <a:t>Total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  <m:e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𝑿𝒓</m:t>
                        </m:r>
                      </m:e>
                    </m:nary>
                  </m:oMath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596" y="4487075"/>
                <a:ext cx="2572805" cy="444500"/>
              </a:xfrm>
              <a:prstGeom prst="rect">
                <a:avLst/>
              </a:prstGeom>
              <a:blipFill rotWithShape="0">
                <a:blip r:embed="rId2"/>
                <a:stretch>
                  <a:fillRect l="-3555" t="-23288" b="-45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81192" y="5374785"/>
            <a:ext cx="11029616" cy="55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Jadi</a:t>
            </a:r>
            <a:r>
              <a:rPr lang="en-US" dirty="0" smtClean="0">
                <a:solidFill>
                  <a:schemeClr val="tx1"/>
                </a:solidFill>
              </a:rPr>
              <a:t>, Tingkat </a:t>
            </a:r>
            <a:r>
              <a:rPr lang="en-US" dirty="0" err="1" smtClean="0">
                <a:solidFill>
                  <a:schemeClr val="tx1"/>
                </a:solidFill>
              </a:rPr>
              <a:t>Kemiskinan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Masyarakat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didapatkan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rgbClr val="7030A0"/>
                </a:solidFill>
              </a:rPr>
              <a:t>X</a:t>
            </a:r>
            <a:r>
              <a:rPr lang="en-US" b="1" i="1" dirty="0" err="1">
                <a:solidFill>
                  <a:srgbClr val="7030A0"/>
                </a:solidFill>
              </a:rPr>
              <a:t>r</a:t>
            </a:r>
            <a:endParaRPr lang="en-US" b="1" i="1" dirty="0">
              <a:solidFill>
                <a:srgbClr val="7030A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1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i="1" dirty="0" smtClean="0"/>
              <a:t>K-Means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66" y="2799470"/>
            <a:ext cx="6968470" cy="49588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Mengumpulkan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AHP (</a:t>
            </a:r>
            <a:r>
              <a:rPr lang="en-US" dirty="0"/>
              <a:t>57.522 </a:t>
            </a:r>
            <a:r>
              <a:rPr lang="en-US" dirty="0" smtClean="0"/>
              <a:t>data)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4862-29F0-4E86-A895-AA9A76DB913F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ardrop 7"/>
          <p:cNvSpPr/>
          <p:nvPr/>
        </p:nvSpPr>
        <p:spPr>
          <a:xfrm flipH="1">
            <a:off x="581192" y="2799470"/>
            <a:ext cx="647114" cy="60491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ardrop 8"/>
          <p:cNvSpPr/>
          <p:nvPr/>
        </p:nvSpPr>
        <p:spPr>
          <a:xfrm flipH="1">
            <a:off x="1228306" y="3469254"/>
            <a:ext cx="647114" cy="60491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ardrop 9"/>
          <p:cNvSpPr/>
          <p:nvPr/>
        </p:nvSpPr>
        <p:spPr>
          <a:xfrm flipH="1">
            <a:off x="1875420" y="4139038"/>
            <a:ext cx="647114" cy="60491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7962" y="3469254"/>
            <a:ext cx="8682880" cy="49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i="1" dirty="0"/>
              <a:t>Clustering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tools WEKA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i="1" dirty="0"/>
              <a:t>centroid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 smtClean="0"/>
              <a:t>K-Means</a:t>
            </a:r>
            <a:endParaRPr lang="en-US" i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606942" y="4182216"/>
            <a:ext cx="8682880" cy="49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 smtClean="0"/>
              <a:t>kesejahteraan</a:t>
            </a:r>
            <a:endParaRPr lang="en-US" dirty="0"/>
          </a:p>
        </p:txBody>
      </p:sp>
      <p:cxnSp>
        <p:nvCxnSpPr>
          <p:cNvPr id="17" name="Elbow Connector 16"/>
          <p:cNvCxnSpPr>
            <a:stCxn id="8" idx="2"/>
            <a:endCxn id="9" idx="0"/>
          </p:cNvCxnSpPr>
          <p:nvPr/>
        </p:nvCxnSpPr>
        <p:spPr>
          <a:xfrm rot="16200000" flipH="1">
            <a:off x="882863" y="3426265"/>
            <a:ext cx="367329" cy="323557"/>
          </a:xfrm>
          <a:prstGeom prst="bentConnector2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10" idx="0"/>
          </p:cNvCxnSpPr>
          <p:nvPr/>
        </p:nvCxnSpPr>
        <p:spPr>
          <a:xfrm rot="16200000" flipH="1">
            <a:off x="1529977" y="4096049"/>
            <a:ext cx="367329" cy="323557"/>
          </a:xfrm>
          <a:prstGeom prst="bentConnector2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6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Dataset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Clustering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1191" y="2180496"/>
            <a:ext cx="4348617" cy="260353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7433" y="2180496"/>
            <a:ext cx="4143375" cy="3514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3034748" y="5165134"/>
            <a:ext cx="1895060" cy="786677"/>
          </a:xfrm>
          <a:prstGeom prst="ellipse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Dataset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AHP</a:t>
            </a:r>
          </a:p>
        </p:txBody>
      </p:sp>
      <p:cxnSp>
        <p:nvCxnSpPr>
          <p:cNvPr id="11" name="Elbow Connector 10"/>
          <p:cNvCxnSpPr>
            <a:stCxn id="7" idx="2"/>
            <a:endCxn id="9" idx="2"/>
          </p:cNvCxnSpPr>
          <p:nvPr/>
        </p:nvCxnSpPr>
        <p:spPr>
          <a:xfrm rot="16200000" flipH="1">
            <a:off x="2507905" y="5031630"/>
            <a:ext cx="774438" cy="279248"/>
          </a:xfrm>
          <a:prstGeom prst="bentConnector2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209055" y="5165134"/>
            <a:ext cx="2011551" cy="78667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Hasil</a:t>
            </a:r>
            <a:r>
              <a:rPr lang="en-US" dirty="0" smtClean="0">
                <a:solidFill>
                  <a:schemeClr val="tx1"/>
                </a:solidFill>
              </a:rPr>
              <a:t> Clustering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/>
          <p:cNvCxnSpPr>
            <a:stCxn id="8" idx="1"/>
          </p:cNvCxnSpPr>
          <p:nvPr/>
        </p:nvCxnSpPr>
        <p:spPr>
          <a:xfrm rot="10800000" flipV="1">
            <a:off x="6156587" y="3937858"/>
            <a:ext cx="1310847" cy="1227275"/>
          </a:xfrm>
          <a:prstGeom prst="bentConnector2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4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Tingkat </a:t>
            </a:r>
            <a:r>
              <a:rPr lang="en-US" dirty="0" err="1" smtClean="0"/>
              <a:t>Kesejahteraan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Batas </a:t>
            </a:r>
            <a:r>
              <a:rPr lang="en-US" dirty="0" err="1"/>
              <a:t>bawah</a:t>
            </a:r>
            <a:r>
              <a:rPr lang="en-US" dirty="0"/>
              <a:t> (bb) </a:t>
            </a:r>
            <a:r>
              <a:rPr lang="en-US" dirty="0" err="1"/>
              <a:t>klaster</a:t>
            </a:r>
            <a:r>
              <a:rPr lang="en-US" dirty="0"/>
              <a:t> 2</a:t>
            </a:r>
          </a:p>
          <a:p>
            <a:pPr marL="324000" lvl="1" indent="0">
              <a:buNone/>
            </a:pPr>
            <a:r>
              <a:rPr lang="en-US" dirty="0"/>
              <a:t>bb = (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klaster</a:t>
            </a:r>
            <a:r>
              <a:rPr lang="en-US" dirty="0"/>
              <a:t> 1 +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klaster</a:t>
            </a:r>
            <a:r>
              <a:rPr lang="en-US" dirty="0"/>
              <a:t> 2</a:t>
            </a:r>
            <a:r>
              <a:rPr lang="en-US" dirty="0" smtClean="0"/>
              <a:t>) / </a:t>
            </a:r>
            <a:r>
              <a:rPr lang="en-US" dirty="0"/>
              <a:t>2</a:t>
            </a:r>
          </a:p>
          <a:p>
            <a:pPr marL="324000" lvl="1" indent="0">
              <a:buNone/>
            </a:pPr>
            <a:r>
              <a:rPr lang="en-US" dirty="0"/>
              <a:t>bb= (1.18324 + 2.4023) / 2</a:t>
            </a:r>
          </a:p>
          <a:p>
            <a:pPr marL="324000" lvl="1" indent="0">
              <a:buNone/>
            </a:pPr>
            <a:r>
              <a:rPr lang="en-US" dirty="0"/>
              <a:t>bb = 4.2347 / 2</a:t>
            </a:r>
          </a:p>
          <a:p>
            <a:pPr marL="324000" lvl="1" indent="0">
              <a:buNone/>
            </a:pPr>
            <a:r>
              <a:rPr lang="en-US" dirty="0"/>
              <a:t>bb = 2.117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Batas </a:t>
            </a:r>
            <a:r>
              <a:rPr lang="en-US" dirty="0" err="1"/>
              <a:t>atas</a:t>
            </a:r>
            <a:r>
              <a:rPr lang="en-US" dirty="0"/>
              <a:t> (</a:t>
            </a:r>
            <a:r>
              <a:rPr lang="en-US" dirty="0" err="1"/>
              <a:t>ba</a:t>
            </a:r>
            <a:r>
              <a:rPr lang="en-US" dirty="0"/>
              <a:t>) </a:t>
            </a:r>
            <a:r>
              <a:rPr lang="en-US" dirty="0" err="1"/>
              <a:t>klaster</a:t>
            </a:r>
            <a:r>
              <a:rPr lang="en-US" dirty="0"/>
              <a:t> 2</a:t>
            </a:r>
          </a:p>
          <a:p>
            <a:pPr marL="324000" lvl="1" indent="0">
              <a:buNone/>
            </a:pPr>
            <a:r>
              <a:rPr lang="en-US" dirty="0" err="1"/>
              <a:t>ba</a:t>
            </a:r>
            <a:r>
              <a:rPr lang="en-US" dirty="0"/>
              <a:t> = (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klaster</a:t>
            </a:r>
            <a:r>
              <a:rPr lang="en-US" dirty="0"/>
              <a:t> 2 +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klaster</a:t>
            </a:r>
            <a:r>
              <a:rPr lang="en-US" dirty="0"/>
              <a:t> 3</a:t>
            </a:r>
            <a:r>
              <a:rPr lang="en-US" dirty="0" smtClean="0"/>
              <a:t>) / </a:t>
            </a:r>
            <a:r>
              <a:rPr lang="en-US" dirty="0"/>
              <a:t>2</a:t>
            </a:r>
          </a:p>
          <a:p>
            <a:pPr marL="324000" lvl="1" indent="0">
              <a:buNone/>
            </a:pPr>
            <a:r>
              <a:rPr lang="en-US" dirty="0" err="1"/>
              <a:t>ba</a:t>
            </a:r>
            <a:r>
              <a:rPr lang="en-US" dirty="0"/>
              <a:t> = (2.4023 + 3.2113) / 2</a:t>
            </a:r>
          </a:p>
          <a:p>
            <a:pPr marL="324000" lvl="1" indent="0">
              <a:buNone/>
            </a:pPr>
            <a:r>
              <a:rPr lang="en-US" dirty="0" err="1"/>
              <a:t>ba</a:t>
            </a:r>
            <a:r>
              <a:rPr lang="en-US" dirty="0"/>
              <a:t> = 5.6136 / 2</a:t>
            </a:r>
          </a:p>
          <a:p>
            <a:pPr marL="324000" lvl="1" indent="0">
              <a:buNone/>
            </a:pPr>
            <a:r>
              <a:rPr lang="en-US" dirty="0" err="1"/>
              <a:t>ba</a:t>
            </a:r>
            <a:r>
              <a:rPr lang="en-US" dirty="0"/>
              <a:t> = 2.807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5484"/>
              </p:ext>
            </p:extLst>
          </p:nvPr>
        </p:nvGraphicFramePr>
        <p:xfrm>
          <a:off x="5671930" y="2830206"/>
          <a:ext cx="5938877" cy="1635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4763"/>
                <a:gridCol w="1987126"/>
                <a:gridCol w="3376988"/>
              </a:tblGrid>
              <a:tr h="4089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Kategori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Rentang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9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Hampir Miskin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&lt; 2.117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9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Miskin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&gt;= 2.117, &lt; 2.807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89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Sangat Miskin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&gt;= 2.807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68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3987" y="5318204"/>
            <a:ext cx="2364640" cy="927100"/>
          </a:xfrm>
          <a:custGeom>
            <a:avLst/>
            <a:gdLst>
              <a:gd name="connsiteX0" fmla="*/ 0 w 2364640"/>
              <a:gd name="connsiteY0" fmla="*/ 0 h 927100"/>
              <a:gd name="connsiteX1" fmla="*/ 2364640 w 2364640"/>
              <a:gd name="connsiteY1" fmla="*/ 0 h 927100"/>
              <a:gd name="connsiteX2" fmla="*/ 2364640 w 2364640"/>
              <a:gd name="connsiteY2" fmla="*/ 927100 h 927100"/>
              <a:gd name="connsiteX3" fmla="*/ 0 w 2364640"/>
              <a:gd name="connsiteY3" fmla="*/ 927100 h 927100"/>
              <a:gd name="connsiteX4" fmla="*/ 0 w 2364640"/>
              <a:gd name="connsiteY4" fmla="*/ 0 h 927100"/>
              <a:gd name="connsiteX0" fmla="*/ 0 w 2364640"/>
              <a:gd name="connsiteY0" fmla="*/ 0 h 927100"/>
              <a:gd name="connsiteX1" fmla="*/ 2364640 w 2364640"/>
              <a:gd name="connsiteY1" fmla="*/ 0 h 927100"/>
              <a:gd name="connsiteX2" fmla="*/ 2364640 w 2364640"/>
              <a:gd name="connsiteY2" fmla="*/ 927100 h 927100"/>
              <a:gd name="connsiteX3" fmla="*/ 0 w 2364640"/>
              <a:gd name="connsiteY3" fmla="*/ 927100 h 927100"/>
              <a:gd name="connsiteX4" fmla="*/ 0 w 2364640"/>
              <a:gd name="connsiteY4" fmla="*/ 0 h 927100"/>
              <a:gd name="connsiteX0" fmla="*/ 355600 w 2364640"/>
              <a:gd name="connsiteY0" fmla="*/ 0 h 927100"/>
              <a:gd name="connsiteX1" fmla="*/ 2364640 w 2364640"/>
              <a:gd name="connsiteY1" fmla="*/ 0 h 927100"/>
              <a:gd name="connsiteX2" fmla="*/ 2364640 w 2364640"/>
              <a:gd name="connsiteY2" fmla="*/ 927100 h 927100"/>
              <a:gd name="connsiteX3" fmla="*/ 0 w 2364640"/>
              <a:gd name="connsiteY3" fmla="*/ 927100 h 927100"/>
              <a:gd name="connsiteX4" fmla="*/ 355600 w 2364640"/>
              <a:gd name="connsiteY4" fmla="*/ 0 h 927100"/>
              <a:gd name="connsiteX0" fmla="*/ 355600 w 2364640"/>
              <a:gd name="connsiteY0" fmla="*/ 0 h 927100"/>
              <a:gd name="connsiteX1" fmla="*/ 2364640 w 2364640"/>
              <a:gd name="connsiteY1" fmla="*/ 0 h 927100"/>
              <a:gd name="connsiteX2" fmla="*/ 2034440 w 2364640"/>
              <a:gd name="connsiteY2" fmla="*/ 914400 h 927100"/>
              <a:gd name="connsiteX3" fmla="*/ 0 w 2364640"/>
              <a:gd name="connsiteY3" fmla="*/ 927100 h 927100"/>
              <a:gd name="connsiteX4" fmla="*/ 355600 w 2364640"/>
              <a:gd name="connsiteY4" fmla="*/ 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640" h="927100">
                <a:moveTo>
                  <a:pt x="355600" y="0"/>
                </a:moveTo>
                <a:lnTo>
                  <a:pt x="2364640" y="0"/>
                </a:lnTo>
                <a:lnTo>
                  <a:pt x="2034440" y="914400"/>
                </a:lnTo>
                <a:lnTo>
                  <a:pt x="0" y="927100"/>
                </a:lnTo>
                <a:lnTo>
                  <a:pt x="3556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Survei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secara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berkala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sangat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terbatas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E12C-709C-4394-9D05-89A0D2A6811C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https://www.cyberroad-project.eu/s/images/survey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71" y="1903353"/>
            <a:ext cx="2346463" cy="16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hostgator.co.in/hostgator252461/image/banne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25" y="1987035"/>
            <a:ext cx="1856118" cy="124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.bp.blogspot.com/-nrOKW1YctFo/U8m-YMUmWKI/AAAAAAAAA2w/8Y0CBDnGQxk/s1600/bertamu-dan-menerima-tamu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4" t="7611" r="26600" b="11198"/>
          <a:stretch/>
        </p:blipFill>
        <p:spPr bwMode="auto">
          <a:xfrm>
            <a:off x="1387946" y="1967467"/>
            <a:ext cx="1437926" cy="150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991760" y="2576286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677528" y="2610359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14447" y="4626942"/>
            <a:ext cx="2577258" cy="92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Pemda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sulit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mencari</a:t>
            </a:r>
            <a:r>
              <a:rPr lang="en-US" dirty="0" smtClean="0">
                <a:solidFill>
                  <a:schemeClr val="tx1"/>
                </a:solidFill>
              </a:rPr>
              <a:t> data </a:t>
            </a:r>
            <a:r>
              <a:rPr lang="en-US" dirty="0" err="1" smtClean="0">
                <a:solidFill>
                  <a:schemeClr val="tx1"/>
                </a:solidFill>
              </a:rPr>
              <a:t>rekomendasi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pemerintah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6" name="Picture 12" descr="https://cdn2.hubspot.net/hubfs/23344/_PacketPower_June2015/img/feature-icons/realti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4275221"/>
            <a:ext cx="1444625" cy="14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cons.iconarchive.com/icons/custom-icon-design/flatastic-4/512/Male-user-search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5" y="3876586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286196" y="2299208"/>
            <a:ext cx="2364640" cy="92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hemat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waktu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Boros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kertas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qual 8"/>
          <p:cNvSpPr/>
          <p:nvPr/>
        </p:nvSpPr>
        <p:spPr>
          <a:xfrm>
            <a:off x="8489922" y="2501905"/>
            <a:ext cx="658695" cy="52170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4332" y="3524195"/>
            <a:ext cx="1385153" cy="3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Datang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rumah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61167" y="3525866"/>
            <a:ext cx="1616361" cy="3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Mengisi</a:t>
            </a:r>
            <a:r>
              <a:rPr lang="en-US" sz="1200" dirty="0" smtClean="0">
                <a:solidFill>
                  <a:schemeClr val="tx1"/>
                </a:solidFill>
              </a:rPr>
              <a:t> form di </a:t>
            </a:r>
            <a:r>
              <a:rPr lang="en-US" sz="1200" dirty="0" err="1" smtClean="0">
                <a:solidFill>
                  <a:schemeClr val="tx1"/>
                </a:solidFill>
              </a:rPr>
              <a:t>kertas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685" y="3525865"/>
            <a:ext cx="1603367" cy="3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Input survey </a:t>
            </a:r>
            <a:r>
              <a:rPr lang="en-US" sz="1200" dirty="0" err="1" smtClean="0">
                <a:solidFill>
                  <a:schemeClr val="tx1"/>
                </a:solidFill>
              </a:rPr>
              <a:t>ke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sistem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456585">
            <a:off x="8953185" y="1901806"/>
            <a:ext cx="666022" cy="660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4" name="Oval 23"/>
          <p:cNvSpPr/>
          <p:nvPr/>
        </p:nvSpPr>
        <p:spPr>
          <a:xfrm rot="456585">
            <a:off x="2690976" y="5822945"/>
            <a:ext cx="666022" cy="660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25" name="Oval 24"/>
          <p:cNvSpPr/>
          <p:nvPr/>
        </p:nvSpPr>
        <p:spPr>
          <a:xfrm rot="456585">
            <a:off x="5866617" y="4169276"/>
            <a:ext cx="666022" cy="660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39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5" grpId="0" animBg="1"/>
      <p:bldP spid="17" grpId="0" animBg="1"/>
      <p:bldP spid="18" grpId="0" animBg="1"/>
      <p:bldP spid="9" grpId="0" animBg="1"/>
      <p:bldP spid="20" grpId="0" animBg="1"/>
      <p:bldP spid="21" grpId="0" animBg="1"/>
      <p:bldP spid="22" grpId="0" animBg="1"/>
      <p:bldP spid="10" grpId="0" animBg="1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Status </a:t>
            </a: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smtClean="0"/>
              <a:t>*)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Hampir</a:t>
            </a:r>
            <a:r>
              <a:rPr lang="en-US" b="1" dirty="0" smtClean="0"/>
              <a:t> </a:t>
            </a:r>
            <a:r>
              <a:rPr lang="en-US" b="1" dirty="0" err="1" smtClean="0"/>
              <a:t>Miskin</a:t>
            </a:r>
            <a:endParaRPr lang="en-US" b="1" dirty="0"/>
          </a:p>
          <a:p>
            <a:pPr marL="3240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/>
              <a:t>Tangga</a:t>
            </a:r>
            <a:r>
              <a:rPr lang="en-US" dirty="0"/>
              <a:t>/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10% </a:t>
            </a:r>
            <a:r>
              <a:rPr lang="en-US" dirty="0" err="1" smtClean="0"/>
              <a:t>terendah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Miskin</a:t>
            </a:r>
            <a:endParaRPr lang="en-US" b="1" dirty="0"/>
          </a:p>
          <a:p>
            <a:pPr marL="3240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/>
              <a:t>Tangga</a:t>
            </a:r>
            <a:r>
              <a:rPr lang="en-US" dirty="0"/>
              <a:t>/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11% - 20% </a:t>
            </a:r>
            <a:r>
              <a:rPr lang="en-US" dirty="0" err="1" smtClean="0"/>
              <a:t>terendah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Sangat</a:t>
            </a:r>
            <a:r>
              <a:rPr lang="en-US" b="1" dirty="0" smtClean="0"/>
              <a:t> </a:t>
            </a:r>
            <a:r>
              <a:rPr lang="en-US" b="1" dirty="0" err="1" smtClean="0"/>
              <a:t>Miskin</a:t>
            </a:r>
            <a:endParaRPr lang="en-US" b="1" dirty="0"/>
          </a:p>
          <a:p>
            <a:pPr marL="3240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/>
              <a:t>Tangga</a:t>
            </a:r>
            <a:r>
              <a:rPr lang="en-US" dirty="0"/>
              <a:t>/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21% - 30% </a:t>
            </a:r>
            <a:r>
              <a:rPr lang="en-US" dirty="0" err="1" smtClean="0"/>
              <a:t>terendah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400" i="1" dirty="0" smtClean="0"/>
              <a:t>*) </a:t>
            </a:r>
            <a:r>
              <a:rPr lang="en-US" sz="1400" i="1" dirty="0" err="1" smtClean="0"/>
              <a:t>Sumber</a:t>
            </a:r>
            <a:r>
              <a:rPr lang="en-US" sz="1400" i="1" dirty="0" smtClean="0"/>
              <a:t> : </a:t>
            </a:r>
            <a:r>
              <a:rPr lang="en-US" sz="1400" i="1" dirty="0" err="1" smtClean="0"/>
              <a:t>Bappeda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Madiun</a:t>
            </a:r>
            <a:endParaRPr lang="en-US" sz="1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B6BF-D432-4715-B1A0-65737C793133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2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  <p:pic>
        <p:nvPicPr>
          <p:cNvPr id="7" name="Demo v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68192"/>
          </a:xfrm>
        </p:spPr>
      </p:pic>
    </p:spTree>
    <p:extLst>
      <p:ext uri="{BB962C8B-B14F-4D97-AF65-F5344CB8AC3E}">
        <p14:creationId xmlns:p14="http://schemas.microsoft.com/office/powerpoint/2010/main" val="2749442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4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8" name="Picture 4" descr="https://upload.wikimedia.org/wikipedia/en/4/47/Zoho_Surv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197590"/>
            <a:ext cx="1537499" cy="15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81191" y="3799023"/>
            <a:ext cx="4873678" cy="238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digunakan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survey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4317" y="2816329"/>
            <a:ext cx="5446491" cy="530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AHP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K-Means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menentukan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kesejahteraan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masyarakat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01" y="5359355"/>
            <a:ext cx="6195387" cy="265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Aplikasi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Android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Web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terhubung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secara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real-time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www.ivacon.lv/sites/default/files/grafi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349" y="3548230"/>
            <a:ext cx="2137459" cy="143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e365.4team.biz/i/landing%20pages%20images/sync-android-outlo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8" y="4191493"/>
            <a:ext cx="2292203" cy="15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stCxn id="1028" idx="3"/>
            <a:endCxn id="9" idx="0"/>
          </p:cNvCxnSpPr>
          <p:nvPr/>
        </p:nvCxnSpPr>
        <p:spPr>
          <a:xfrm>
            <a:off x="2118690" y="2966340"/>
            <a:ext cx="899340" cy="832683"/>
          </a:xfrm>
          <a:prstGeom prst="bentConnector2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32" idx="3"/>
            <a:endCxn id="11" idx="0"/>
          </p:cNvCxnSpPr>
          <p:nvPr/>
        </p:nvCxnSpPr>
        <p:spPr>
          <a:xfrm>
            <a:off x="2779801" y="4984771"/>
            <a:ext cx="3097694" cy="374584"/>
          </a:xfrm>
          <a:prstGeom prst="bentConnector2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1030" idx="1"/>
          </p:cNvCxnSpPr>
          <p:nvPr/>
        </p:nvCxnSpPr>
        <p:spPr>
          <a:xfrm rot="16200000" flipH="1">
            <a:off x="8720414" y="3513565"/>
            <a:ext cx="920084" cy="585786"/>
          </a:xfrm>
          <a:prstGeom prst="bentConnector2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0" name="Picture 2" descr="https://d30y9cdsu7xlg0.cloudfront.net/png/90580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288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gpht.com/n-LabnUEz3Ske3Gcw8FQ3I7i7FtuU-4_u7CmnNWpz-5pF9GWQ6agz91LMZKVBCxVYY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0" y="3928408"/>
            <a:ext cx="2023403" cy="20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45393" y="2748861"/>
            <a:ext cx="6195387" cy="265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Mengakomodasi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survei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offline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86192" y="4772264"/>
            <a:ext cx="6195387" cy="265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Menampilkan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persebaran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kesejahteraan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err="1" smtClean="0"/>
              <a:t>Terima</a:t>
            </a:r>
            <a:r>
              <a:rPr lang="en-US" sz="9600" dirty="0" smtClean="0"/>
              <a:t> </a:t>
            </a:r>
            <a:r>
              <a:rPr lang="en-US" sz="9600" dirty="0" err="1" smtClean="0"/>
              <a:t>Kasih</a:t>
            </a:r>
            <a:endParaRPr lang="en-US" sz="9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4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TNP2K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95" y="2167157"/>
            <a:ext cx="5025513" cy="377867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67156"/>
            <a:ext cx="5010716" cy="3778677"/>
          </a:xfrm>
        </p:spPr>
      </p:pic>
      <p:sp>
        <p:nvSpPr>
          <p:cNvPr id="12" name="Oval 11"/>
          <p:cNvSpPr/>
          <p:nvPr/>
        </p:nvSpPr>
        <p:spPr>
          <a:xfrm>
            <a:off x="4474120" y="4945336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</a:rPr>
              <a:t>78.19 %</a:t>
            </a:r>
            <a:endParaRPr lang="en-US" sz="17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19391" y="4945336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</a:rPr>
              <a:t>73.14 %</a:t>
            </a:r>
            <a:endParaRPr lang="en-US" sz="17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485" y="2180496"/>
            <a:ext cx="9107323" cy="367830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 smtClean="0"/>
              <a:t>?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program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?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/>
              <a:t>real-time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87C8-9906-4390-8C12-E242F8597FD6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http://www.clker.com/cliparts/s/W/N/E/j/b/blueqmrk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554514"/>
            <a:ext cx="1922293" cy="29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Memberikan</a:t>
            </a:r>
            <a:r>
              <a:rPr lang="en-US" dirty="0"/>
              <a:t> media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surveyor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pendataan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Mempercepat</a:t>
            </a:r>
            <a:r>
              <a:rPr lang="en-US" dirty="0"/>
              <a:t> proses </a:t>
            </a:r>
            <a:r>
              <a:rPr lang="en-US" dirty="0" err="1"/>
              <a:t>pendataan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</a:p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program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2787-7C8F-4846-91DF-B56F0FA29EE9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91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D3B-5C0A-4AB7-86E6-BDEF88B5D4BF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http://www.logospike.com/wp-content/uploads/2015/10/Android_Logo_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367708"/>
            <a:ext cx="3690711" cy="20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xcelisys.com/wp-content/uploads/2014/11/codeigni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4" y="2971880"/>
            <a:ext cx="3313339" cy="7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2.vpx.pl/2014/09/12/ConnectifyHotspotDispatchPro9.1.0.327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28" y="1956432"/>
            <a:ext cx="2559618" cy="12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d4pic.com/images/icon-free-check-list-moving-checklist-lis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095" y="4706910"/>
            <a:ext cx="888409" cy="110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irtual-instructor.co.uk/files/9913/4945/4862/d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52" y="4733550"/>
            <a:ext cx="1131076" cy="10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madlab.org.uk/wp-content/uploads/2015/03/postgresql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4" y="3966017"/>
            <a:ext cx="2647497" cy="12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9428" y="2670629"/>
            <a:ext cx="3962400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bergerak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59428" y="3806732"/>
            <a:ext cx="3962400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chemeClr val="tx1"/>
                </a:solidFill>
              </a:rPr>
              <a:t>Framework</a:t>
            </a:r>
            <a:r>
              <a:rPr lang="en-US" dirty="0" smtClean="0">
                <a:solidFill>
                  <a:schemeClr val="tx1"/>
                </a:solidFill>
              </a:rPr>
              <a:t> Web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Web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59428" y="4831281"/>
            <a:ext cx="3962400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Basis 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Elbow Connector 8"/>
          <p:cNvCxnSpPr>
            <a:stCxn id="7" idx="1"/>
          </p:cNvCxnSpPr>
          <p:nvPr/>
        </p:nvCxnSpPr>
        <p:spPr>
          <a:xfrm rot="10800000">
            <a:off x="1509486" y="2670629"/>
            <a:ext cx="449942" cy="254000"/>
          </a:xfrm>
          <a:prstGeom prst="bentConnector3">
            <a:avLst>
              <a:gd name="adj1" fmla="val 98387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0800000">
            <a:off x="1509484" y="3765637"/>
            <a:ext cx="449942" cy="254000"/>
          </a:xfrm>
          <a:prstGeom prst="bentConnector3">
            <a:avLst>
              <a:gd name="adj1" fmla="val 98387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>
            <a:off x="1515608" y="4843912"/>
            <a:ext cx="449942" cy="254000"/>
          </a:xfrm>
          <a:prstGeom prst="bentConnector3">
            <a:avLst>
              <a:gd name="adj1" fmla="val 98387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05097" y="3066093"/>
            <a:ext cx="5192901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harus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terhubung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internet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3347" y="4158982"/>
            <a:ext cx="3947403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Hanya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memasukkan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variabel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kemiskinan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03347" y="3631292"/>
            <a:ext cx="4317869" cy="5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kemiskinan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Kab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Madiun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tahun</a:t>
            </a:r>
            <a:r>
              <a:rPr lang="en-US" dirty="0" smtClean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22" idx="1"/>
            <a:endCxn id="2054" idx="1"/>
          </p:cNvCxnSpPr>
          <p:nvPr/>
        </p:nvCxnSpPr>
        <p:spPr>
          <a:xfrm rot="10800000" flipH="1">
            <a:off x="6505096" y="2567531"/>
            <a:ext cx="1299431" cy="752562"/>
          </a:xfrm>
          <a:prstGeom prst="bentConnector3">
            <a:avLst>
              <a:gd name="adj1" fmla="val -2206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058" idx="1"/>
            <a:endCxn id="24" idx="1"/>
          </p:cNvCxnSpPr>
          <p:nvPr/>
        </p:nvCxnSpPr>
        <p:spPr>
          <a:xfrm rot="10800000">
            <a:off x="6503348" y="3885293"/>
            <a:ext cx="170105" cy="1372469"/>
          </a:xfrm>
          <a:prstGeom prst="bentConnector3">
            <a:avLst>
              <a:gd name="adj1" fmla="val 234388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056" idx="3"/>
            <a:endCxn id="23" idx="3"/>
          </p:cNvCxnSpPr>
          <p:nvPr/>
        </p:nvCxnSpPr>
        <p:spPr>
          <a:xfrm flipH="1" flipV="1">
            <a:off x="10450750" y="4412982"/>
            <a:ext cx="551754" cy="847878"/>
          </a:xfrm>
          <a:prstGeom prst="bentConnector3">
            <a:avLst>
              <a:gd name="adj1" fmla="val -41432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7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r="4948"/>
          <a:stretch/>
        </p:blipFill>
        <p:spPr bwMode="auto">
          <a:xfrm>
            <a:off x="3767796" y="1715956"/>
            <a:ext cx="4656406" cy="4727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2EE-0366-44D4-8AFB-831D04186B9A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64" y="1831430"/>
            <a:ext cx="6249071" cy="4000582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err="1"/>
              <a:t>Analitycal</a:t>
            </a:r>
            <a:r>
              <a:rPr lang="en-US" b="1" i="1" dirty="0"/>
              <a:t> Hierarchy Process</a:t>
            </a:r>
            <a:r>
              <a:rPr lang="en-US" b="1" dirty="0"/>
              <a:t> (AHP) </a:t>
            </a:r>
            <a:endParaRPr lang="en-US" b="1" dirty="0" smtClean="0"/>
          </a:p>
          <a:p>
            <a:pPr marL="0" indent="0">
              <a:buNone/>
            </a:pP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praktis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yang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 smtClean="0"/>
              <a:t>alternatif</a:t>
            </a:r>
            <a:endParaRPr lang="en-US" dirty="0" smtClean="0"/>
          </a:p>
          <a:p>
            <a:pPr marL="0" indent="0">
              <a:buNone/>
            </a:pPr>
            <a:endParaRPr lang="en-US" b="1" i="1" dirty="0" smtClean="0"/>
          </a:p>
          <a:p>
            <a:pPr marL="0" indent="0">
              <a:buNone/>
            </a:pPr>
            <a:r>
              <a:rPr lang="en-US" b="1" i="1" dirty="0" smtClean="0"/>
              <a:t>K-Means</a:t>
            </a:r>
            <a:endParaRPr lang="en-US" b="1" dirty="0" smtClean="0"/>
          </a:p>
          <a:p>
            <a:pPr marL="0" indent="0">
              <a:buNone/>
            </a:pPr>
            <a:r>
              <a:rPr lang="en-US" dirty="0" err="1"/>
              <a:t>M</a:t>
            </a:r>
            <a:r>
              <a:rPr lang="en-US" dirty="0" err="1" smtClean="0"/>
              <a:t>erupakan</a:t>
            </a:r>
            <a:r>
              <a:rPr lang="en-US" dirty="0" smtClean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partisi-partisi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kategori-kategori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tengah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FBA5-151D-4EBF-9F9C-83045FAEF5F6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5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3434622" cy="4305299"/>
          </a:xfrm>
        </p:spPr>
        <p:txBody>
          <a:bodyPr>
            <a:normAutofit/>
          </a:bodyPr>
          <a:lstStyle/>
          <a:p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Urut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Provinsi</a:t>
            </a:r>
            <a:endParaRPr lang="en-US" dirty="0"/>
          </a:p>
          <a:p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/Kota</a:t>
            </a:r>
          </a:p>
          <a:p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Kecamatan</a:t>
            </a:r>
            <a:endParaRPr lang="en-US" dirty="0"/>
          </a:p>
          <a:p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Desa</a:t>
            </a:r>
            <a:r>
              <a:rPr lang="en-US" dirty="0"/>
              <a:t>/</a:t>
            </a:r>
            <a:r>
              <a:rPr lang="en-US" dirty="0" err="1"/>
              <a:t>Kelurahan</a:t>
            </a:r>
            <a:endParaRPr lang="en-US" dirty="0"/>
          </a:p>
          <a:p>
            <a:r>
              <a:rPr lang="en-US" dirty="0" err="1"/>
              <a:t>Provinsi</a:t>
            </a:r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Kabupaten</a:t>
            </a:r>
            <a:r>
              <a:rPr lang="en-US" dirty="0"/>
              <a:t>/Kota</a:t>
            </a:r>
          </a:p>
          <a:p>
            <a:r>
              <a:rPr lang="en-US" dirty="0"/>
              <a:t>Nama </a:t>
            </a:r>
            <a:r>
              <a:rPr lang="en-US" dirty="0" err="1"/>
              <a:t>Kecamatan</a:t>
            </a:r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Desa</a:t>
            </a:r>
            <a:r>
              <a:rPr lang="en-US" dirty="0"/>
              <a:t>/</a:t>
            </a:r>
            <a:r>
              <a:rPr lang="en-US" dirty="0" err="1"/>
              <a:t>Kelurahan</a:t>
            </a:r>
            <a:endParaRPr lang="en-US" dirty="0"/>
          </a:p>
          <a:p>
            <a:r>
              <a:rPr lang="en-US" dirty="0" err="1"/>
              <a:t>Alamat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1563-10F5-470E-B4CD-C945EB2867BF}" type="datetime2">
              <a:rPr lang="id-ID" smtClean="0"/>
              <a:t>Selasa, 28 Juni 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28278" y="2286000"/>
            <a:ext cx="3434622" cy="4305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Status </a:t>
            </a:r>
            <a:r>
              <a:rPr lang="en-US" dirty="0" err="1"/>
              <a:t>Kesejahteraan</a:t>
            </a:r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Pendataan</a:t>
            </a:r>
            <a:endParaRPr lang="en-US" dirty="0"/>
          </a:p>
          <a:p>
            <a:r>
              <a:rPr lang="en-US" dirty="0" err="1"/>
              <a:t>Pendidikan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 err="1"/>
              <a:t>Lapangan</a:t>
            </a:r>
            <a:r>
              <a:rPr lang="en-US" dirty="0"/>
              <a:t> Usaha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/>
              <a:t>Status </a:t>
            </a:r>
            <a:r>
              <a:rPr lang="en-US" dirty="0" err="1"/>
              <a:t>kedudukan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/>
              <a:t>Status </a:t>
            </a:r>
            <a:r>
              <a:rPr lang="en-US" dirty="0" err="1"/>
              <a:t>penguasaan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Atap</a:t>
            </a:r>
            <a:r>
              <a:rPr lang="en-US" dirty="0"/>
              <a:t> </a:t>
            </a:r>
            <a:r>
              <a:rPr lang="en-US" dirty="0" err="1"/>
              <a:t>Terluas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62900" y="2285999"/>
            <a:ext cx="3434622" cy="4305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Dinding</a:t>
            </a:r>
            <a:r>
              <a:rPr lang="en-US" dirty="0"/>
              <a:t> </a:t>
            </a:r>
            <a:r>
              <a:rPr lang="en-US" dirty="0" err="1"/>
              <a:t>Terluas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Lantai</a:t>
            </a:r>
            <a:endParaRPr lang="en-US" dirty="0"/>
          </a:p>
          <a:p>
            <a:r>
              <a:rPr lang="en-US" dirty="0" err="1"/>
              <a:t>Sumber</a:t>
            </a:r>
            <a:r>
              <a:rPr lang="en-US" dirty="0"/>
              <a:t> air </a:t>
            </a:r>
            <a:r>
              <a:rPr lang="en-US" dirty="0" err="1"/>
              <a:t>minum</a:t>
            </a:r>
            <a:endParaRPr lang="en-US" dirty="0"/>
          </a:p>
          <a:p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penerangan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US" dirty="0"/>
          </a:p>
          <a:p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bakar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memasak</a:t>
            </a:r>
            <a:endParaRPr lang="en-US" dirty="0"/>
          </a:p>
          <a:p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buang</a:t>
            </a:r>
            <a:r>
              <a:rPr lang="en-US" dirty="0"/>
              <a:t> air </a:t>
            </a:r>
            <a:r>
              <a:rPr lang="en-US" dirty="0" err="1"/>
              <a:t>besar</a:t>
            </a:r>
            <a:endParaRPr lang="en-US" dirty="0"/>
          </a:p>
          <a:p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pembuangan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tinja</a:t>
            </a:r>
            <a:endParaRPr lang="en-US" dirty="0"/>
          </a:p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Keluarga</a:t>
            </a:r>
            <a:endParaRPr lang="en-US" dirty="0"/>
          </a:p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r>
              <a:rPr lang="en-US" dirty="0"/>
              <a:t>HHID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43" y="803451"/>
            <a:ext cx="1292789" cy="83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629" t="-12331" b="12330"/>
          <a:stretch/>
        </p:blipFill>
        <p:spPr>
          <a:xfrm>
            <a:off x="10808831" y="634820"/>
            <a:ext cx="1197555" cy="1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3223</TotalTime>
  <Words>1107</Words>
  <Application>Microsoft Office PowerPoint</Application>
  <PresentationFormat>Widescreen</PresentationFormat>
  <Paragraphs>390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Gill Sans MT</vt:lpstr>
      <vt:lpstr>Times New Roman</vt:lpstr>
      <vt:lpstr>Wingdings</vt:lpstr>
      <vt:lpstr>Wingdings 2</vt:lpstr>
      <vt:lpstr>Dividend</vt:lpstr>
      <vt:lpstr>Rancang Bangun Aplikasi untuk Pemetaan Tingkat Kemiskinan Masyarakat Berbasis Perangkat Bergerak</vt:lpstr>
      <vt:lpstr>Latar Belakang</vt:lpstr>
      <vt:lpstr>Rumusan Masalah</vt:lpstr>
      <vt:lpstr>Tujuan dan Manfaat</vt:lpstr>
      <vt:lpstr>Batasan Masalah</vt:lpstr>
      <vt:lpstr>Kasus penggunaan</vt:lpstr>
      <vt:lpstr>ARsitektur Sistem</vt:lpstr>
      <vt:lpstr>Metode</vt:lpstr>
      <vt:lpstr>Variabel</vt:lpstr>
      <vt:lpstr>Variabel (Penilaian)</vt:lpstr>
      <vt:lpstr>Variabel (Penilaian)</vt:lpstr>
      <vt:lpstr>Penjelasan perubahan variabel</vt:lpstr>
      <vt:lpstr>Variabel (Pembobotan)</vt:lpstr>
      <vt:lpstr>Variabel (Contoh Perhitungan)</vt:lpstr>
      <vt:lpstr>Variabel (Contoh Perhitungan)</vt:lpstr>
      <vt:lpstr>Variabel (Contoh Perhitungan)</vt:lpstr>
      <vt:lpstr>Metode K-Means</vt:lpstr>
      <vt:lpstr>Dataset dan Clustering</vt:lpstr>
      <vt:lpstr>Tingkat Kesejahteraan</vt:lpstr>
      <vt:lpstr>OUTPUT</vt:lpstr>
      <vt:lpstr>Implementasi dan Pengujian</vt:lpstr>
      <vt:lpstr>Kesimpulan</vt:lpstr>
      <vt:lpstr>Saran</vt:lpstr>
      <vt:lpstr>PowerPoint Presentation</vt:lpstr>
      <vt:lpstr>Perbandingan Dengan Hasil TNP2K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Aplikasi untuk Pendataan Tingkat Kemiskinan Masyarakat Berbasis Perangkat Bergerak</dc:title>
  <dc:creator>sevima</dc:creator>
  <cp:lastModifiedBy>sevima</cp:lastModifiedBy>
  <cp:revision>90</cp:revision>
  <dcterms:created xsi:type="dcterms:W3CDTF">2016-03-06T00:24:50Z</dcterms:created>
  <dcterms:modified xsi:type="dcterms:W3CDTF">2016-06-27T22:39:58Z</dcterms:modified>
</cp:coreProperties>
</file>